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2" r:id="rId2"/>
    <p:sldId id="361" r:id="rId3"/>
    <p:sldId id="362" r:id="rId4"/>
    <p:sldId id="363" r:id="rId5"/>
    <p:sldId id="365" r:id="rId6"/>
    <p:sldId id="366" r:id="rId7"/>
    <p:sldId id="367" r:id="rId8"/>
    <p:sldId id="368" r:id="rId9"/>
    <p:sldId id="364" r:id="rId10"/>
    <p:sldId id="370" r:id="rId11"/>
    <p:sldId id="369" r:id="rId12"/>
    <p:sldId id="353" r:id="rId1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86279" autoAdjust="0"/>
  </p:normalViewPr>
  <p:slideViewPr>
    <p:cSldViewPr snapToGrid="0">
      <p:cViewPr varScale="1">
        <p:scale>
          <a:sx n="96" d="100"/>
          <a:sy n="96" d="100"/>
        </p:scale>
        <p:origin x="9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502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FAFA5B-06BF-41E2-85AD-44AF4BDE85D6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7"/>
            <a:ext cx="2918831" cy="49502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2F23DD-7248-49E2-9A5B-B196681E6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0796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502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E3EF4D-6B4D-4319-99E1-12DD9B761EE0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1" cy="49502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70EEC3-6C3B-47E9-B650-DAE269C9B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3722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5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9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05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67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88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76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88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15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72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48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19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AD1B8-1B12-4F0E-A3F8-AFCD215C71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6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47BD3-6C62-494A-BECB-C4136630A1E9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3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8498-3E3C-4722-995F-D2D11315AA29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3CA1-8C29-48DE-A52D-037E9AEEB4EA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3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5326-F885-4433-8E2B-5F610CA17595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C6-B046-42EE-ACAF-3BA82C6CFA70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4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8963-6749-4D0C-9F37-1757CB1ED5DD}" type="datetime1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7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D197-22C0-4692-BF22-D08FA38DCEBA}" type="datetime1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9B47-E766-4C5B-92C4-7528629FB382}" type="datetime1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4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02B3-F185-43D9-91B2-0BE4181EF7CD}" type="datetime1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1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ED1B-A062-45D2-B37B-14696DB4160F}" type="datetime1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5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C9E4-C6C9-4A8C-BE45-3EACDE9497E0}" type="datetime1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4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0F446-D562-40BE-8446-BA4B6C3FD80E}" type="datetime1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A8B7-9927-401F-A737-C97CF8089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2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vreda.gov.rs/" TargetMode="External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hyperlink" Target="https://ras.gov.rs/regionalni-razvoj/akreditovane-regionalne-razvojne-agencije" TargetMode="External"/><Relationship Id="rId4" Type="http://schemas.openxmlformats.org/officeDocument/2006/relationships/hyperlink" Target="http://www.preduzetnistvo.gov.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47129" y="4880915"/>
            <a:ext cx="474378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 привреде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www.privred</a:t>
            </a:r>
            <a:r>
              <a:rPr lang="sr-Cyrl-R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.gov.rs</a:t>
            </a:r>
          </a:p>
          <a:p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03512" y="2428869"/>
            <a:ext cx="875020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</a:t>
            </a:r>
          </a:p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ПОДРШКЕ ЗА РАЗВОЈ ПРЕДУЗЕТНИШТВА ЖЕНА НА СЕЛУ У 2024. ГОДИНИ</a:t>
            </a:r>
          </a:p>
          <a:p>
            <a:pPr>
              <a:defRPr/>
            </a:pPr>
            <a:endParaRPr lang="en-US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111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0293" y="1473982"/>
            <a:ext cx="8477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r-Cyrl-RS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 корисника бесповратних средстава</a:t>
            </a:r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215666" y="2058626"/>
            <a:ext cx="113347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дужан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инвестицију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одобрена средства 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реализује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уплати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најкасније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30.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јунa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2025.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године;</a:t>
            </a:r>
          </a:p>
          <a:p>
            <a:pPr marL="342900" indent="-342900" algn="just">
              <a:buFontTx/>
              <a:buChar char="-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обавези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средства употреби у складу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наменом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одобрена;</a:t>
            </a:r>
          </a:p>
          <a:p>
            <a:pPr marL="342900" indent="-342900" algn="just">
              <a:buFontTx/>
              <a:buChar char="-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року од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једне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године од дана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закључења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уговора,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односно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анекса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уговора (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уколико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постоји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о додели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да:</a:t>
            </a:r>
          </a:p>
          <a:p>
            <a:pPr lvl="2"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обрише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регистра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предузетничку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радњу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односно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покрене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поступак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ликвидације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стечаја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привредног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друштва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200150" lvl="2" indent="-285750" algn="just">
              <a:buFontTx/>
              <a:buChar char="-"/>
            </a:pP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отуђи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односно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 заложи предмет набавке, нити да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у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закуп;</a:t>
            </a:r>
          </a:p>
          <a:p>
            <a:pPr marL="179388" lvl="2" indent="88900" algn="just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2" indent="-342900" algn="just">
              <a:buFontTx/>
              <a:buChar char="-"/>
            </a:pP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обавези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благовремено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достави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Министарству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за потребе контроле,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доказе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утрошка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одобрених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да у периоду од годину дана од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закључења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уговора,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односно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анекса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уговора (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уколико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постоји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за потребе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наменске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контроле,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обезбеди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неопходне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документацију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00150" lvl="2" indent="-285750" algn="just">
              <a:buFontTx/>
              <a:buChar char="-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2" indent="-285750" algn="just">
              <a:buFontTx/>
              <a:buChar char="-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1674" y="1611074"/>
            <a:ext cx="84772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Напомене</a:t>
            </a:r>
          </a:p>
          <a:p>
            <a:pPr>
              <a:defRPr/>
            </a:pPr>
            <a:r>
              <a:rPr lang="sr-Cyrl-R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542925" y="1960795"/>
            <a:ext cx="1133474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Комисија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затражи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додатну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документацију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појашњења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предлога 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изврши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накнадну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верификацију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поднете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документације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Комисија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задржава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право да не додели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средства,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случају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сумње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веродостојност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документације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репутациони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привредног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субјекта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сумње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се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опрема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набавља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циљу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шпекулативних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радњи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остваривања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специфичних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циљева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Комисија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одлучује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свим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накнадним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захтевима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изменама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додели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услед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наступања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непредвиђених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околности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Комисија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одобрити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продужетак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рока за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укупног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улагања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подржаног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програмом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промену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добављача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опреме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али не 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намене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опреме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предмет набавке.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Уколико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изменом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повећава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укупна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вредност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улагања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привредни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субјект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обавезу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разлику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претходну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укупну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вредност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инвестиционог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улагања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финансира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сопствених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наступања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ванредних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околности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(пожара,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поплава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др.),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услед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дошло до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уништења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предмета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финансирања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дужан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о томе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обавести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Министарство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достави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одговарајућу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потврду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надлежног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органа,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осигуравајућег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друштва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неког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другог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правног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лица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којим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доказује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наступање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ванредне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околности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док о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евентуалном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даљем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поступању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вези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претходно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одобреним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захтевом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одлучује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министар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случају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након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доношења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Комисија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дође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сазнања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основу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 доводи 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сумњу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веродостојност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документације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чињеница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 основу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Комисија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донела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Решење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додели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министар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привреде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задржава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право да по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службеној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дужности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донесе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Решење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којим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ће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поништити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претходно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донето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решење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додели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случају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уговор о додели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међувремену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потписан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корисником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он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ће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раскинут, а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обавези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без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одлагања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изврши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повраћај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02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2388" y="2566922"/>
            <a:ext cx="829861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r-Cyrl-C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Јавни позив, упутство о начину спровођења </a:t>
            </a:r>
            <a:r>
              <a:rPr lang="sr-Cyrl-C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sr-Cyrl-C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endParaRPr lang="sr-Cyrl-C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r-Cyrl-C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 документација, </a:t>
            </a:r>
            <a:r>
              <a:rPr lang="sr-Cyrl-C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биће објављени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веб-страници Министарства</a:t>
            </a:r>
            <a:r>
              <a:rPr lang="sr-Latn-R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привреде: </a:t>
            </a:r>
          </a:p>
          <a:p>
            <a:pPr algn="ctr">
              <a:buNone/>
            </a:pPr>
            <a:r>
              <a:rPr lang="sr-Cyrl-C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www.privreda.gov.rs</a:t>
            </a:r>
            <a:r>
              <a:rPr lang="sr-Latn-R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sr-Cyrl-R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alt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Порталу предузетништва</a:t>
            </a:r>
          </a:p>
          <a:p>
            <a:pPr algn="ctr"/>
            <a:r>
              <a:rPr lang="sr-Cyrl-CS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www.pr</a:t>
            </a:r>
            <a:r>
              <a:rPr lang="sr-Latn-RS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eduzetnistvo</a:t>
            </a:r>
            <a:r>
              <a:rPr lang="sr-Cyrl-C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.gov.rs</a:t>
            </a:r>
            <a:endParaRPr lang="sr-Cyrl-CS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CS" alt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CS" altLang="en-US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Нефинансијска</a:t>
            </a:r>
            <a:r>
              <a:rPr lang="sr-Cyrl-CS" alt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подршка у реализацији Програма може се добити у Акредитованим регионалним развојним агенцијама:</a:t>
            </a:r>
            <a:br>
              <a:rPr lang="sr-Cyrl-CS" alt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altLang="en-US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sr-Latn-RS" alt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ras.gov.rs/regionalni-razvoj/akreditovane-regionalne-razvojne-agencije</a:t>
            </a:r>
            <a:r>
              <a:rPr lang="sr-Cyrl-RS" alt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alt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sr-Cyrl-RS" alt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sr-Cyrl-RS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5" name="Picture 14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681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1675" y="1666869"/>
            <a:ext cx="8477250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КАРАКТЕРИСТИКЕ ПРОГРАМА</a:t>
            </a:r>
            <a:endParaRPr lang="sr-Cyrl-RS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Cyrl-R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>
              <a:defRPr/>
            </a:pPr>
            <a:r>
              <a:rPr lang="sr-Cyrl-R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sr-Cyrl-RS" sz="1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НАМЕНА СРЕДСТАВА</a:t>
            </a:r>
            <a:endParaRPr lang="en-US" sz="1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666650" y="2693830"/>
            <a:ext cx="112585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опредељена Програмом намењена су за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финансирање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набавке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опреме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складиштење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прераду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паковање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пољопривредних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репроматеријала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чији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набавке могу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учествују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25%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укупног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улагања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потражују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Опрема </a:t>
            </a:r>
            <a:r>
              <a:rPr lang="sr-Cyrl-RS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сме да буде испоручена нити плаћена делимично или у целости пре датума доношења решења о додели бесповратних средстава.</a:t>
            </a:r>
            <a:endParaRPr lang="sr-Latn-RS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21419" y="1791164"/>
            <a:ext cx="84772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>
              <a:defRPr/>
            </a:pPr>
            <a:r>
              <a:rPr lang="sr-Cyrl-R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КОРИСНИЦИ СРЕДСТАВА</a:t>
            </a:r>
            <a:endParaRPr lang="en-US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733425" y="2723899"/>
            <a:ext cx="109537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да се пријаве на конкурс за доделу бесповратних средстава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имају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правна лица, регистрована у Агенцији за привредне регистре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као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привредна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друштва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разврстана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микро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складу са Законом о рачуноводству („Службени гласник РС”, бр. 73/19 и 44/2021- др. закон) према финансијским извештајима за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годину,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предузетнице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регистроване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АПР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баве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производњом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прехрамбених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производа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своју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делатност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обављају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сеоском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подручју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Сеоским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подручјем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смислу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овог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сматраће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свако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подручје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 не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налази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списку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урбаних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подручја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дефинисаних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Прилогу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бр.1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саставни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1675" y="1666869"/>
            <a:ext cx="84772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ФИНАНСИЈСКИ ОКВИР ПРОГРАМА</a:t>
            </a:r>
            <a:endParaRPr lang="sr-Cyrl-RS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Cyrl-R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676275" y="2500942"/>
            <a:ext cx="1133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Бесповратна средства за реализацију овог програма ове године износе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30.000.000,00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динара.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6276" y="2870274"/>
            <a:ext cx="109823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Привредни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субјекти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испуне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остварити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финансирање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100% вредности 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укупног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улагања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укључујући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ПДВ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Додељена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GB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есповратн</a:t>
            </a:r>
            <a:r>
              <a:rPr lang="sr-Cyrl-R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GB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en-GB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мањ</a:t>
            </a:r>
            <a:r>
              <a:rPr lang="sr-Cyrl-R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0.000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,00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РСД</a:t>
            </a:r>
            <a:r>
              <a:rPr lang="en-GB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нити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већ</a:t>
            </a:r>
            <a:r>
              <a:rPr lang="sr-Cyrl-R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GB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500.000,00 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РСД</a:t>
            </a:r>
            <a:r>
              <a:rPr lang="en-GB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Уколико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вредност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инвестиције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већа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максималног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износа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помоћи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субјект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наведену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разлику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пуне вредности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инвестиције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моћи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обезбеди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сопствених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1675" y="1666869"/>
            <a:ext cx="84772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 ЗА УЧЕШЋЕ У ПРОГРАМУ 1/3</a:t>
            </a:r>
            <a:endParaRPr lang="sr-Cyrl-RS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Cyrl-R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531896" y="2225045"/>
            <a:ext cx="109823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коришћење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имају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субјекти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испуњавају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следеће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	да су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поднели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попуњен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доделу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неопходном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документацијом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	да су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регистровани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АПР у складу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којим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уређује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регистрација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субјеката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најкасније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31.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децембра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2023. године –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вршити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преко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базе АПР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	да су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педнели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доказ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обављање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набавља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 то: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3.1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слике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погона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постојећих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машина;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3.2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картицу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дан 31.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децембра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године;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3.3 три фактуре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испоручен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сопствени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	да над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њима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покренут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стечајни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поступак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поступак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ликвидације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вршити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преко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базе АПР;</a:t>
            </a:r>
          </a:p>
          <a:p>
            <a:pPr marL="342900" indent="-342900" algn="just">
              <a:buAutoNum type="arabicParenR" startAt="5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измирили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доспеле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обавезе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јавних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прихода –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вршити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преко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сервиса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Пореске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да су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већинском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приватном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власништву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вршити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преко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базе АПР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	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привредну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делатност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средства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потражују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обављају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сеоском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подручју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списку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подручја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дефинисаних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Прилогу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бр.1 - 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вршити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преко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базе АПР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5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1675" y="1521323"/>
            <a:ext cx="84772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 ЗА УЧЕШЋЕ У ПРОГРАМУ 2/3</a:t>
            </a:r>
            <a:endParaRPr lang="sr-Cyrl-RS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Cyrl-R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494147" y="1779687"/>
            <a:ext cx="114323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 startAt="8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обављају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делатност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актуелној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класификацији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спада у СЕКТОР Ц –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прерађивачка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индустрија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ОБЛАСТ 10 -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Производња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прехрамбених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вршити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преко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базе АПР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 startAt="9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текућој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фискалној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претходне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две године (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2024, 2023. и 2022.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заједно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повезаним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лицима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нису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примили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државну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помоћ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висина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заједно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траженим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бесповратним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средствима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прекорачила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износ од 23.000.000,00 динара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потврђује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потписивањем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Изјаве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склопу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Обрасца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О1 -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доделу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нису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тешкоћама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потврђује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потписивањем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Изјаве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склопу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Обрасца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О1 -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доделу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11)	да се на основу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расположивих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закључити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подносилац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захтева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повезана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лица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имају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добру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пословну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репутацију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инвестиције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носи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репутациони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12)	да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репроматеријал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набавља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само од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кредибилног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добављача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Продавац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мора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произвођач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увозник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дистрибутер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Продавац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повезано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лице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корисником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смислу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Закона 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привредним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друштвима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Закона 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банкама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Уколико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домаћег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порекла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мора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набављена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директно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произвођача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Добављач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мора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предузетник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друштво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Комисија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утврђује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испуњеност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затражити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допуну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документације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виду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доказа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добављача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Кредибилни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добављач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произвођач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онај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на основу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јавно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информација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информација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 базе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добављача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води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Министарство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основу 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реализације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претходних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година)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закључити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бави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производњом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тражене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765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1675" y="1521323"/>
            <a:ext cx="84772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 ЗА УЧЕШЋЕ У ПРОГРАМУ 3/3</a:t>
            </a:r>
            <a:endParaRPr lang="sr-Cyrl-RS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sr-Cyrl-R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494147" y="2395704"/>
            <a:ext cx="114323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13)	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субјект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обезбеђен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слободан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простор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инсталирање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стављање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набавља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потврђује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приликом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прве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теренске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Акредитованих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развојних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агенција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даљем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 АРРА);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14)	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привредном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субјекту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изречена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трајна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привремена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правноснажна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забране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обављања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две године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потврђује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потписивањем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Изјаве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склопу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Обрасца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О1 -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доделу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15)	да предмет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финансирања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конкурише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неће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финансиран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делимично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у целости из било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извора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јавних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потврђује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потписивањем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Изјаве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склопу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Обрасца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О1 -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доделу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бесповратних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90072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1675" y="1521323"/>
            <a:ext cx="84772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 ДОКУМЕНТАЦИЈА</a:t>
            </a:r>
          </a:p>
          <a:p>
            <a:pPr>
              <a:defRPr/>
            </a:pPr>
            <a:r>
              <a:rPr lang="sr-Cyrl-R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494147" y="2395704"/>
            <a:ext cx="114323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Попуњен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потписан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доделу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бесповратних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Образац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Изјава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саставни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захтева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профактура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старија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 дана 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објављивања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јавног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којој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обавезно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наведено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набавља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нова;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профактуре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доказ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обављање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набавља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 то: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4.1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слике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погона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постојећих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машина;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4.2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картице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дан 31.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децембра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2023. године на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обележена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обављање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доказује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достављене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слике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Предузетници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законску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обавезу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имају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картицу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могу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доставе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Пописну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листу на дан 31.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децембра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2023. године;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4.3 три фактуре за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испоручен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сопствени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претходне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две године, од купца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којим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нису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повезаних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лица.</a:t>
            </a:r>
          </a:p>
        </p:txBody>
      </p:sp>
    </p:spTree>
    <p:extLst>
      <p:ext uri="{BB962C8B-B14F-4D97-AF65-F5344CB8AC3E}">
        <p14:creationId xmlns:p14="http://schemas.microsoft.com/office/powerpoint/2010/main" val="27091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00401" y="125867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71675" y="1666869"/>
            <a:ext cx="84772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sr-Cyrl-R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КОРАЦИ У РЕАЛИЗАЦИЈИ</a:t>
            </a:r>
          </a:p>
          <a:p>
            <a:pPr>
              <a:defRPr/>
            </a:pPr>
            <a:r>
              <a:rPr lang="sr-Cyrl-R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0" y="1"/>
            <a:ext cx="9144001" cy="1485269"/>
            <a:chOff x="2184856" y="2686367"/>
            <a:chExt cx="7766546" cy="1485265"/>
          </a:xfrm>
        </p:grpSpPr>
        <p:pic>
          <p:nvPicPr>
            <p:cNvPr id="13" name="Picture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062" y="2686367"/>
              <a:ext cx="942340" cy="14852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856" y="2693494"/>
              <a:ext cx="6923405" cy="1466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542925" y="2368944"/>
            <a:ext cx="1133474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подношење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једног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захтева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доделу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Министарству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ЈП отворен од 11.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јула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10.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септембра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2024. године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претходна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теренска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 стране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Акредитоване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регионалне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развојне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агенције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након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затварања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ЈП и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формирања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листе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запримљених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захтева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селекција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захтева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 стране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Комисије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доношење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одлука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одбацивању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одбијању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прихватању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захтева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финансирање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након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затварања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ЈП,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оквирно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месец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дана;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Упућивање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решења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одбацивању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односно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одбијању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односно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прихватању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захтева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финансирање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Привредни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субјекти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чије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захтеве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Комисија прихватила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имају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обавезу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да:</a:t>
            </a:r>
          </a:p>
          <a:p>
            <a:pPr marL="342900" indent="-342900" algn="just">
              <a:buFontTx/>
              <a:buChar char="-"/>
            </a:pP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Одмах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добијању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решења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прихватању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захтева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отворе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посебан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динарски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наменски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рачун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код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Управе за </a:t>
            </a:r>
            <a:r>
              <a:rPr lang="ru-RU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трезор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након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чега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потписују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уговор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достављен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уз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решење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враћају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Министарству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 уговор се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прилаже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бланко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соло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меница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једна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меница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привредног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субјекта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корисника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бесповратних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средстава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року од 15 дана од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дана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пријема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Уговор се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сматра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потписаним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потпише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министар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привреде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Министарство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преноси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уговорена средства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кориснику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року од 15 дана од дана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потписивања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уговора.</a:t>
            </a:r>
          </a:p>
          <a:p>
            <a:pPr marL="342900" indent="-342900" algn="just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4928</TotalTime>
  <Words>1769</Words>
  <Application>Microsoft Office PowerPoint</Application>
  <PresentationFormat>Widescreen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Nataša Sokolović</dc:creator>
  <cp:lastModifiedBy>Jelena Šćekić</cp:lastModifiedBy>
  <cp:revision>354</cp:revision>
  <cp:lastPrinted>2024-03-12T11:05:11Z</cp:lastPrinted>
  <dcterms:created xsi:type="dcterms:W3CDTF">2014-11-04T09:23:31Z</dcterms:created>
  <dcterms:modified xsi:type="dcterms:W3CDTF">2024-07-11T09:45:39Z</dcterms:modified>
</cp:coreProperties>
</file>